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lacial Indifference" panose="020B0604020202020204" charset="0"/>
      <p:regular r:id="rId11"/>
    </p:embeddedFont>
    <p:embeddedFont>
      <p:font typeface="Glacial Indifference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Bold Italics" panose="020B0604020202020204" charset="0"/>
      <p:regular r:id="rId15"/>
    </p:embeddedFont>
    <p:embeddedFont>
      <p:font typeface="Montserrat Italics" panose="020B0604020202020204" charset="0"/>
      <p:regular r:id="rId16"/>
    </p:embeddedFont>
    <p:embeddedFont>
      <p:font typeface="Poppins" panose="00000500000000000000" pitchFamily="2" charset="0"/>
      <p:regular r:id="rId17"/>
      <p:bold r:id="rId18"/>
    </p:embeddedFont>
    <p:embeddedFont>
      <p:font typeface="Poppins Bold" panose="00000800000000000000" charset="0"/>
      <p:regular r:id="rId19"/>
    </p:embeddedFont>
    <p:embeddedFont>
      <p:font typeface="Poppins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F50"/>
    <a:srgbClr val="2C4758"/>
    <a:srgbClr val="E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23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0174" r="30285"/>
          <a:stretch>
            <a:fillRect/>
          </a:stretch>
        </p:blipFill>
        <p:spPr>
          <a:xfrm>
            <a:off x="3238500" y="552450"/>
            <a:ext cx="11811000" cy="91821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8144" y="7173581"/>
            <a:ext cx="7431712" cy="1467763"/>
          </a:xfrm>
          <a:custGeom>
            <a:avLst/>
            <a:gdLst/>
            <a:ahLst/>
            <a:cxnLst/>
            <a:rect l="l" t="t" r="r" b="b"/>
            <a:pathLst>
              <a:path w="7431712" h="1467763">
                <a:moveTo>
                  <a:pt x="0" y="0"/>
                </a:moveTo>
                <a:lnTo>
                  <a:pt x="7431712" y="0"/>
                </a:lnTo>
                <a:lnTo>
                  <a:pt x="7431712" y="1467763"/>
                </a:lnTo>
                <a:lnTo>
                  <a:pt x="0" y="146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272837" y="3466558"/>
            <a:ext cx="7742326" cy="4440905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20001" b="-196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939890" y="-703596"/>
            <a:ext cx="20227890" cy="1460555"/>
            <a:chOff x="0" y="0"/>
            <a:chExt cx="5327510" cy="3846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87490" y="-730278"/>
            <a:ext cx="20227890" cy="1460555"/>
            <a:chOff x="0" y="0"/>
            <a:chExt cx="5327510" cy="3846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787490" y="9556722"/>
            <a:ext cx="20227890" cy="1460555"/>
            <a:chOff x="0" y="0"/>
            <a:chExt cx="5327510" cy="384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36308" y="1039784"/>
            <a:ext cx="8015383" cy="168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8"/>
              </a:lnSpc>
              <a:spcBef>
                <a:spcPct val="0"/>
              </a:spcBef>
            </a:pPr>
            <a:r>
              <a:rPr lang="en-US" sz="9856">
                <a:solidFill>
                  <a:srgbClr val="233F5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Wakeel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856" y="8164637"/>
            <a:ext cx="1717628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endParaRPr/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Amna Raza Khan 24280055 </a:t>
            </a:r>
            <a:r>
              <a:rPr lang="en-US" sz="27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|</a:t>
            </a:r>
            <a:r>
              <a:rPr lang="en-US" sz="2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Amna Shahnawaz 23030024</a:t>
            </a:r>
            <a:r>
              <a:rPr lang="en-US" sz="27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|</a:t>
            </a:r>
            <a:r>
              <a:rPr lang="en-US" sz="2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Hisham Fawad  24280041 </a:t>
            </a:r>
            <a:r>
              <a:rPr lang="en-US" sz="27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|</a:t>
            </a:r>
            <a:r>
              <a:rPr lang="en-US" sz="2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Yahya Habib  24280001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3313" y="2590005"/>
            <a:ext cx="7430738" cy="546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Legal Assistant for Family Law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0698" y="3032627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0" y="0"/>
                </a:lnTo>
                <a:lnTo>
                  <a:pt x="1148190" y="989531"/>
                </a:lnTo>
                <a:lnTo>
                  <a:pt x="0" y="98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85152" y="-485630"/>
            <a:ext cx="5302848" cy="10772630"/>
          </a:xfrm>
          <a:custGeom>
            <a:avLst/>
            <a:gdLst/>
            <a:ahLst/>
            <a:cxnLst/>
            <a:rect l="l" t="t" r="r" b="b"/>
            <a:pathLst>
              <a:path w="5302848" h="10772630">
                <a:moveTo>
                  <a:pt x="0" y="0"/>
                </a:moveTo>
                <a:lnTo>
                  <a:pt x="5302848" y="0"/>
                </a:lnTo>
                <a:lnTo>
                  <a:pt x="5302848" y="10772630"/>
                </a:lnTo>
                <a:lnTo>
                  <a:pt x="0" y="1077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08" r="-277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690" y="2599047"/>
            <a:ext cx="14416194" cy="5088907"/>
            <a:chOff x="0" y="0"/>
            <a:chExt cx="3796858" cy="1340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96858" cy="1340288"/>
            </a:xfrm>
            <a:custGeom>
              <a:avLst/>
              <a:gdLst/>
              <a:ahLst/>
              <a:cxnLst/>
              <a:rect l="l" t="t" r="r" b="b"/>
              <a:pathLst>
                <a:path w="3796858" h="1340288">
                  <a:moveTo>
                    <a:pt x="9129" y="0"/>
                  </a:moveTo>
                  <a:lnTo>
                    <a:pt x="3787728" y="0"/>
                  </a:lnTo>
                  <a:cubicBezTo>
                    <a:pt x="3792770" y="0"/>
                    <a:pt x="3796858" y="4087"/>
                    <a:pt x="3796858" y="9129"/>
                  </a:cubicBezTo>
                  <a:lnTo>
                    <a:pt x="3796858" y="1331159"/>
                  </a:lnTo>
                  <a:cubicBezTo>
                    <a:pt x="3796858" y="1336201"/>
                    <a:pt x="3792770" y="1340288"/>
                    <a:pt x="3787728" y="1340288"/>
                  </a:cubicBezTo>
                  <a:lnTo>
                    <a:pt x="9129" y="1340288"/>
                  </a:lnTo>
                  <a:cubicBezTo>
                    <a:pt x="4087" y="1340288"/>
                    <a:pt x="0" y="1336201"/>
                    <a:pt x="0" y="1331159"/>
                  </a:cubicBezTo>
                  <a:lnTo>
                    <a:pt x="0" y="9129"/>
                  </a:lnTo>
                  <a:cubicBezTo>
                    <a:pt x="0" y="4087"/>
                    <a:pt x="4087" y="0"/>
                    <a:pt x="9129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9685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5897880" y="2927715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0665169" y="2927715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993798" y="2927715"/>
            <a:ext cx="3036780" cy="983542"/>
            <a:chOff x="0" y="0"/>
            <a:chExt cx="4049040" cy="1311390"/>
          </a:xfrm>
        </p:grpSpPr>
        <p:sp>
          <p:nvSpPr>
            <p:cNvPr id="13" name="TextBox 13"/>
            <p:cNvSpPr txBox="1"/>
            <p:nvPr/>
          </p:nvSpPr>
          <p:spPr>
            <a:xfrm>
              <a:off x="917720" y="492456"/>
              <a:ext cx="3131320" cy="60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>
                  <a:solidFill>
                    <a:srgbClr val="145DA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208863" cy="1311390"/>
            </a:xfrm>
            <a:custGeom>
              <a:avLst/>
              <a:gdLst/>
              <a:ahLst/>
              <a:cxnLst/>
              <a:rect l="l" t="t" r="r" b="b"/>
              <a:pathLst>
                <a:path w="1208863" h="1311390">
                  <a:moveTo>
                    <a:pt x="0" y="0"/>
                  </a:moveTo>
                  <a:lnTo>
                    <a:pt x="1208863" y="0"/>
                  </a:lnTo>
                  <a:lnTo>
                    <a:pt x="1208863" y="1311390"/>
                  </a:lnTo>
                  <a:lnTo>
                    <a:pt x="0" y="1311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4655" y="2927715"/>
            <a:ext cx="3344711" cy="983542"/>
            <a:chOff x="0" y="0"/>
            <a:chExt cx="4459615" cy="1311390"/>
          </a:xfrm>
        </p:grpSpPr>
        <p:sp>
          <p:nvSpPr>
            <p:cNvPr id="16" name="TextBox 16"/>
            <p:cNvSpPr txBox="1"/>
            <p:nvPr/>
          </p:nvSpPr>
          <p:spPr>
            <a:xfrm>
              <a:off x="1328295" y="451878"/>
              <a:ext cx="3131320" cy="601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9"/>
                </a:lnSpc>
                <a:spcBef>
                  <a:spcPct val="0"/>
                </a:spcBef>
              </a:pPr>
              <a:r>
                <a:rPr lang="en-US" sz="2685">
                  <a:solidFill>
                    <a:srgbClr val="145DA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28295" cy="1311390"/>
            </a:xfrm>
            <a:custGeom>
              <a:avLst/>
              <a:gdLst/>
              <a:ahLst/>
              <a:cxnLst/>
              <a:rect l="l" t="t" r="r" b="b"/>
              <a:pathLst>
                <a:path w="1328295" h="1311390">
                  <a:moveTo>
                    <a:pt x="0" y="0"/>
                  </a:moveTo>
                  <a:lnTo>
                    <a:pt x="1328295" y="0"/>
                  </a:lnTo>
                  <a:lnTo>
                    <a:pt x="1328295" y="1311390"/>
                  </a:lnTo>
                  <a:lnTo>
                    <a:pt x="0" y="1311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09629" y="3032627"/>
            <a:ext cx="3157551" cy="954842"/>
            <a:chOff x="0" y="0"/>
            <a:chExt cx="4210068" cy="1273122"/>
          </a:xfrm>
        </p:grpSpPr>
        <p:sp>
          <p:nvSpPr>
            <p:cNvPr id="19" name="TextBox 19"/>
            <p:cNvSpPr txBox="1"/>
            <p:nvPr/>
          </p:nvSpPr>
          <p:spPr>
            <a:xfrm>
              <a:off x="1267970" y="316545"/>
              <a:ext cx="2942098" cy="591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145DA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US?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477252" cy="1273122"/>
            </a:xfrm>
            <a:custGeom>
              <a:avLst/>
              <a:gdLst/>
              <a:ahLst/>
              <a:cxnLst/>
              <a:rect l="l" t="t" r="r" b="b"/>
              <a:pathLst>
                <a:path w="1477252" h="1273122">
                  <a:moveTo>
                    <a:pt x="0" y="0"/>
                  </a:moveTo>
                  <a:lnTo>
                    <a:pt x="1477252" y="0"/>
                  </a:lnTo>
                  <a:lnTo>
                    <a:pt x="1477252" y="1273122"/>
                  </a:lnTo>
                  <a:lnTo>
                    <a:pt x="0" y="1273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7690" y="8116578"/>
            <a:ext cx="14416194" cy="1237228"/>
            <a:chOff x="0" y="0"/>
            <a:chExt cx="3796858" cy="3258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96858" cy="325854"/>
            </a:xfrm>
            <a:custGeom>
              <a:avLst/>
              <a:gdLst/>
              <a:ahLst/>
              <a:cxnLst/>
              <a:rect l="l" t="t" r="r" b="b"/>
              <a:pathLst>
                <a:path w="3796858" h="325854">
                  <a:moveTo>
                    <a:pt x="9129" y="0"/>
                  </a:moveTo>
                  <a:lnTo>
                    <a:pt x="3787728" y="0"/>
                  </a:lnTo>
                  <a:cubicBezTo>
                    <a:pt x="3792770" y="0"/>
                    <a:pt x="3796858" y="4087"/>
                    <a:pt x="3796858" y="9129"/>
                  </a:cubicBezTo>
                  <a:lnTo>
                    <a:pt x="3796858" y="316725"/>
                  </a:lnTo>
                  <a:cubicBezTo>
                    <a:pt x="3796858" y="321767"/>
                    <a:pt x="3792770" y="325854"/>
                    <a:pt x="3787728" y="325854"/>
                  </a:cubicBezTo>
                  <a:lnTo>
                    <a:pt x="9129" y="325854"/>
                  </a:lnTo>
                  <a:cubicBezTo>
                    <a:pt x="4087" y="325854"/>
                    <a:pt x="0" y="321767"/>
                    <a:pt x="0" y="316725"/>
                  </a:cubicBezTo>
                  <a:lnTo>
                    <a:pt x="0" y="9129"/>
                  </a:lnTo>
                  <a:cubicBezTo>
                    <a:pt x="0" y="4087"/>
                    <a:pt x="4087" y="0"/>
                    <a:pt x="9129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796858" cy="36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  <a:p>
              <a:pPr algn="ctr">
                <a:lnSpc>
                  <a:spcPts val="3079"/>
                </a:lnSpc>
              </a:pPr>
              <a:r>
                <a:rPr lang="en-US" sz="2199" b="1" i="1">
                  <a:solidFill>
                    <a:srgbClr val="145DA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Beneficiaries: </a:t>
              </a:r>
              <a:r>
                <a:rPr lang="en-US" sz="2199" i="1">
                  <a:solidFill>
                    <a:srgbClr val="145DA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General Public, Legal Aid NGOs, Lawyers and Law Firms, Students and Researchers</a:t>
              </a:r>
            </a:p>
            <a:p>
              <a:pPr algn="ctr">
                <a:lnSpc>
                  <a:spcPts val="3079"/>
                </a:lnSpc>
              </a:pPr>
              <a:endParaRPr lang="en-US" sz="2199" i="1">
                <a:solidFill>
                  <a:srgbClr val="145DA0"/>
                </a:solidFill>
                <a:latin typeface="Montserrat Italics"/>
                <a:ea typeface="Montserrat Italics"/>
                <a:cs typeface="Montserrat Italics"/>
                <a:sym typeface="Montserrat Italics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1845" y="983772"/>
            <a:ext cx="3597687" cy="100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  <a:spcBef>
                <a:spcPct val="0"/>
              </a:spcBef>
            </a:pPr>
            <a:r>
              <a:rPr lang="en-US" sz="5892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WAKEEL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34782" y="1117122"/>
            <a:ext cx="7953623" cy="12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313" i="1" u="none" strike="noStrike" spc="-46">
                <a:solidFill>
                  <a:srgbClr val="FDFDF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AI Legal Assistant for legal advice, drafting, and case law search tailored to Pakistan’s family law landscape.</a:t>
            </a:r>
          </a:p>
          <a:p>
            <a:pPr algn="l">
              <a:lnSpc>
                <a:spcPts val="3238"/>
              </a:lnSpc>
            </a:pPr>
            <a:endParaRPr lang="en-US" sz="2313" i="1" u="none" strike="noStrike" spc="-46">
              <a:solidFill>
                <a:srgbClr val="FDFDFD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31296" y="4290038"/>
            <a:ext cx="4161784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146" lvl="1" indent="-213073" algn="l">
              <a:lnSpc>
                <a:spcPts val="2368"/>
              </a:lnSpc>
              <a:buFont typeface="Arial"/>
              <a:buChar char="•"/>
            </a:pPr>
            <a:r>
              <a:rPr lang="en-US" sz="197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egal documents are difficult to understand due to complex jargon. </a:t>
            </a:r>
          </a:p>
          <a:p>
            <a:pPr marL="426146" lvl="1" indent="-213073" algn="l">
              <a:lnSpc>
                <a:spcPts val="2368"/>
              </a:lnSpc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Affordable, accessible legal advice is scarce.</a:t>
            </a:r>
          </a:p>
          <a:p>
            <a:pPr marL="426146" lvl="1" indent="-213073" algn="l">
              <a:lnSpc>
                <a:spcPts val="2368"/>
              </a:lnSpc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Overburdened, less tech-savvy lawyers lack structured AI assistance for routine legal tasks.</a:t>
            </a:r>
          </a:p>
          <a:p>
            <a:pPr algn="l">
              <a:lnSpc>
                <a:spcPts val="2368"/>
              </a:lnSpc>
            </a:pPr>
            <a:endParaRPr lang="en-US" sz="1973" u="none" strike="noStrike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198585" y="4437676"/>
            <a:ext cx="416178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Offer quick and cost-effective legal advice for the public.</a:t>
            </a:r>
          </a:p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Help lawyers generate petitions and contracts efficiently.</a:t>
            </a:r>
          </a:p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Assist law students and researchers in retrieving case law precedents.</a:t>
            </a:r>
          </a:p>
          <a:p>
            <a:pPr algn="l">
              <a:lnSpc>
                <a:spcPts val="2368"/>
              </a:lnSpc>
              <a:spcBef>
                <a:spcPct val="0"/>
              </a:spcBef>
            </a:pPr>
            <a:endParaRPr lang="en-US" sz="1973" u="none" strike="noStrike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969969" y="4290038"/>
            <a:ext cx="4161784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</a:t>
            </a: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rst AI assistant fine-tuned for Pakistani family law.</a:t>
            </a:r>
          </a:p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Combines RAG with fine-tuned models for context-aware drafting and legal consulting.</a:t>
            </a:r>
          </a:p>
          <a:p>
            <a:pPr marL="426146" lvl="1" indent="-213073" algn="l">
              <a:lnSpc>
                <a:spcPts val="2368"/>
              </a:lnSpc>
              <a:spcBef>
                <a:spcPct val="0"/>
              </a:spcBef>
              <a:buFont typeface="Arial"/>
              <a:buChar char="•"/>
            </a:pPr>
            <a:r>
              <a:rPr lang="en-US" sz="1973" u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Uses 70 years of court precedents in a searchable legal knowledge base.</a:t>
            </a:r>
          </a:p>
          <a:p>
            <a:pPr algn="l">
              <a:lnSpc>
                <a:spcPts val="2368"/>
              </a:lnSpc>
              <a:spcBef>
                <a:spcPct val="0"/>
              </a:spcBef>
            </a:pPr>
            <a:endParaRPr lang="en-US" sz="1973" u="none" strike="noStrike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8305" y="0"/>
            <a:ext cx="15160284" cy="10725901"/>
          </a:xfrm>
          <a:custGeom>
            <a:avLst/>
            <a:gdLst/>
            <a:ahLst/>
            <a:cxnLst/>
            <a:rect l="l" t="t" r="r" b="b"/>
            <a:pathLst>
              <a:path w="15160284" h="10725901">
                <a:moveTo>
                  <a:pt x="0" y="0"/>
                </a:moveTo>
                <a:lnTo>
                  <a:pt x="15160285" y="0"/>
                </a:lnTo>
                <a:lnTo>
                  <a:pt x="15160285" y="10725901"/>
                </a:lnTo>
                <a:lnTo>
                  <a:pt x="0" y="1072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0078243" y="9629508"/>
            <a:ext cx="20664605" cy="1096626"/>
            <a:chOff x="0" y="0"/>
            <a:chExt cx="5442530" cy="288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42530" cy="288823"/>
            </a:xfrm>
            <a:custGeom>
              <a:avLst/>
              <a:gdLst/>
              <a:ahLst/>
              <a:cxnLst/>
              <a:rect l="l" t="t" r="r" b="b"/>
              <a:pathLst>
                <a:path w="5442530" h="288823">
                  <a:moveTo>
                    <a:pt x="0" y="0"/>
                  </a:moveTo>
                  <a:lnTo>
                    <a:pt x="5442530" y="0"/>
                  </a:lnTo>
                  <a:lnTo>
                    <a:pt x="5442530" y="288823"/>
                  </a:lnTo>
                  <a:lnTo>
                    <a:pt x="0" y="28882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42530" cy="326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7809630" y="8709987"/>
            <a:ext cx="20664605" cy="1096626"/>
            <a:chOff x="0" y="0"/>
            <a:chExt cx="5442530" cy="288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42530" cy="288823"/>
            </a:xfrm>
            <a:custGeom>
              <a:avLst/>
              <a:gdLst/>
              <a:ahLst/>
              <a:cxnLst/>
              <a:rect l="l" t="t" r="r" b="b"/>
              <a:pathLst>
                <a:path w="5442530" h="288823">
                  <a:moveTo>
                    <a:pt x="0" y="0"/>
                  </a:moveTo>
                  <a:lnTo>
                    <a:pt x="5442530" y="0"/>
                  </a:lnTo>
                  <a:lnTo>
                    <a:pt x="5442530" y="288823"/>
                  </a:lnTo>
                  <a:lnTo>
                    <a:pt x="0" y="28882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42530" cy="326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704043" y="1864519"/>
          <a:ext cx="14588771" cy="6557963"/>
        </p:xfrm>
        <a:graphic>
          <a:graphicData uri="http://schemas.openxmlformats.org/drawingml/2006/table">
            <a:tbl>
              <a:tblPr/>
              <a:tblGrid>
                <a:gridCol w="8899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8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244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73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Phase 1: Problem Understanding (Weeks 1–3)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✅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02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Phase 2: Product Ideation (Weeks 4–5)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✅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02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Phase 3: AI Prototyping (Weeks 6–9)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✅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73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Phase 4: Evaluation &amp; Improvements (Weeks 10–14)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🔄 In Progress (Evaluation, Audio Integration)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1787490" y="-730278"/>
            <a:ext cx="20227890" cy="1460555"/>
            <a:chOff x="0" y="0"/>
            <a:chExt cx="5327510" cy="3846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87490" y="9555956"/>
            <a:ext cx="20227890" cy="1460555"/>
            <a:chOff x="0" y="0"/>
            <a:chExt cx="5327510" cy="384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241" y="977994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 spc="-90">
                <a:solidFill>
                  <a:srgbClr val="233F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28938" y="2140042"/>
            <a:ext cx="4647667" cy="7083238"/>
            <a:chOff x="0" y="0"/>
            <a:chExt cx="6196889" cy="9444318"/>
          </a:xfrm>
        </p:grpSpPr>
        <p:sp>
          <p:nvSpPr>
            <p:cNvPr id="4" name="Freeform 4"/>
            <p:cNvSpPr/>
            <p:nvPr/>
          </p:nvSpPr>
          <p:spPr>
            <a:xfrm>
              <a:off x="328860" y="8667536"/>
              <a:ext cx="5539169" cy="776782"/>
            </a:xfrm>
            <a:custGeom>
              <a:avLst/>
              <a:gdLst/>
              <a:ahLst/>
              <a:cxnLst/>
              <a:rect l="l" t="t" r="r" b="b"/>
              <a:pathLst>
                <a:path w="5539169" h="776782">
                  <a:moveTo>
                    <a:pt x="0" y="0"/>
                  </a:moveTo>
                  <a:lnTo>
                    <a:pt x="5539169" y="0"/>
                  </a:lnTo>
                  <a:lnTo>
                    <a:pt x="5539169" y="776782"/>
                  </a:lnTo>
                  <a:lnTo>
                    <a:pt x="0" y="776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083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6196889" cy="8697261"/>
              <a:chOff x="0" y="0"/>
              <a:chExt cx="1566275" cy="219824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66275" cy="2198248"/>
              </a:xfrm>
              <a:custGeom>
                <a:avLst/>
                <a:gdLst/>
                <a:ahLst/>
                <a:cxnLst/>
                <a:rect l="l" t="t" r="r" b="b"/>
                <a:pathLst>
                  <a:path w="1566275" h="2198248">
                    <a:moveTo>
                      <a:pt x="41644" y="0"/>
                    </a:moveTo>
                    <a:lnTo>
                      <a:pt x="1524631" y="0"/>
                    </a:lnTo>
                    <a:cubicBezTo>
                      <a:pt x="1547630" y="0"/>
                      <a:pt x="1566275" y="18645"/>
                      <a:pt x="1566275" y="41644"/>
                    </a:cubicBezTo>
                    <a:lnTo>
                      <a:pt x="1566275" y="2156604"/>
                    </a:lnTo>
                    <a:cubicBezTo>
                      <a:pt x="1566275" y="2167649"/>
                      <a:pt x="1561887" y="2178241"/>
                      <a:pt x="1554078" y="2186051"/>
                    </a:cubicBezTo>
                    <a:cubicBezTo>
                      <a:pt x="1546268" y="2193861"/>
                      <a:pt x="1535675" y="2198248"/>
                      <a:pt x="1524631" y="2198248"/>
                    </a:cubicBezTo>
                    <a:lnTo>
                      <a:pt x="41644" y="2198248"/>
                    </a:lnTo>
                    <a:cubicBezTo>
                      <a:pt x="30599" y="2198248"/>
                      <a:pt x="20007" y="2193861"/>
                      <a:pt x="12197" y="2186051"/>
                    </a:cubicBezTo>
                    <a:cubicBezTo>
                      <a:pt x="4387" y="2178241"/>
                      <a:pt x="0" y="2167649"/>
                      <a:pt x="0" y="2156604"/>
                    </a:cubicBezTo>
                    <a:lnTo>
                      <a:pt x="0" y="41644"/>
                    </a:lnTo>
                    <a:cubicBezTo>
                      <a:pt x="0" y="30599"/>
                      <a:pt x="4387" y="20007"/>
                      <a:pt x="12197" y="12197"/>
                    </a:cubicBezTo>
                    <a:cubicBezTo>
                      <a:pt x="20007" y="4387"/>
                      <a:pt x="30599" y="0"/>
                      <a:pt x="4164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566275" cy="2236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0" y="1171358"/>
              <a:ext cx="6164598" cy="0"/>
            </a:xfrm>
            <a:prstGeom prst="line">
              <a:avLst/>
            </a:prstGeom>
            <a:ln w="508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0018" y="1394716"/>
              <a:ext cx="5517805" cy="7078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55" lvl="1" indent="-249628" algn="l">
                <a:lnSpc>
                  <a:spcPts val="3237"/>
                </a:lnSpc>
                <a:buFont typeface="Arial"/>
                <a:buChar char="•"/>
              </a:pPr>
              <a:r>
                <a:rPr lang="en-US" sz="2312" b="1" u="none" strike="noStrike" spc="-46" dirty="0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Legal Drafting Tab:</a:t>
              </a:r>
              <a:r>
                <a:rPr lang="en-US" sz="2312" u="none" strike="noStrike" spc="-46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 Accurately generates petitions like Khula using fine-tuned LLM.</a:t>
              </a:r>
            </a:p>
            <a:p>
              <a:pPr marL="499255" lvl="1" indent="-249628" algn="l">
                <a:lnSpc>
                  <a:spcPts val="3237"/>
                </a:lnSpc>
                <a:buFont typeface="Arial"/>
                <a:buChar char="•"/>
              </a:pPr>
              <a:r>
                <a:rPr lang="en-US" sz="2312" b="1" u="none" strike="noStrike" spc="-46" dirty="0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Citation Retrieval Tab</a:t>
              </a:r>
              <a:r>
                <a:rPr lang="en-US" sz="2312" u="none" strike="noStrike" spc="-46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: Quickly retrieves relevant case law precedents using RAG pipeline.</a:t>
              </a:r>
            </a:p>
            <a:p>
              <a:pPr marL="499255" lvl="1" indent="-249628" algn="l">
                <a:lnSpc>
                  <a:spcPts val="3237"/>
                </a:lnSpc>
                <a:buFont typeface="Arial"/>
                <a:buChar char="•"/>
              </a:pPr>
              <a:r>
                <a:rPr lang="en-US" sz="2312" b="1" u="none" strike="noStrike" spc="-46" dirty="0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Legal Consultation Tab:</a:t>
              </a:r>
              <a:r>
                <a:rPr lang="en-US" sz="2312" u="none" strike="noStrike" spc="-46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 Offers quick and cost-effective legal advice for the public.</a:t>
              </a:r>
            </a:p>
            <a:p>
              <a:pPr algn="l">
                <a:lnSpc>
                  <a:spcPts val="3237"/>
                </a:lnSpc>
              </a:pPr>
              <a:endParaRPr lang="en-US" sz="2312" u="none" strike="noStrike" spc="-46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71117" y="331181"/>
              <a:ext cx="4654655" cy="560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6"/>
                </a:lnSpc>
                <a:spcBef>
                  <a:spcPct val="0"/>
                </a:spcBef>
              </a:pPr>
              <a:r>
                <a:rPr lang="en-US" sz="2433" b="1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What’s Working Well?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66812" y="896700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6" y="0"/>
                </a:lnTo>
                <a:lnTo>
                  <a:pt x="4154376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820828" y="2140042"/>
            <a:ext cx="4647667" cy="6522946"/>
            <a:chOff x="0" y="0"/>
            <a:chExt cx="1566275" cy="21982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6275" cy="2198248"/>
            </a:xfrm>
            <a:custGeom>
              <a:avLst/>
              <a:gdLst/>
              <a:ahLst/>
              <a:cxnLst/>
              <a:rect l="l" t="t" r="r" b="b"/>
              <a:pathLst>
                <a:path w="1566275" h="2198248">
                  <a:moveTo>
                    <a:pt x="41644" y="0"/>
                  </a:moveTo>
                  <a:lnTo>
                    <a:pt x="1524631" y="0"/>
                  </a:lnTo>
                  <a:cubicBezTo>
                    <a:pt x="1547630" y="0"/>
                    <a:pt x="1566275" y="18645"/>
                    <a:pt x="1566275" y="41644"/>
                  </a:cubicBezTo>
                  <a:lnTo>
                    <a:pt x="1566275" y="2156604"/>
                  </a:lnTo>
                  <a:cubicBezTo>
                    <a:pt x="1566275" y="2167649"/>
                    <a:pt x="1561887" y="2178241"/>
                    <a:pt x="1554078" y="2186051"/>
                  </a:cubicBezTo>
                  <a:cubicBezTo>
                    <a:pt x="1546268" y="2193861"/>
                    <a:pt x="1535675" y="2198248"/>
                    <a:pt x="1524631" y="2198248"/>
                  </a:cubicBezTo>
                  <a:lnTo>
                    <a:pt x="41644" y="2198248"/>
                  </a:lnTo>
                  <a:cubicBezTo>
                    <a:pt x="30599" y="2198248"/>
                    <a:pt x="20007" y="2193861"/>
                    <a:pt x="12197" y="2186051"/>
                  </a:cubicBezTo>
                  <a:cubicBezTo>
                    <a:pt x="4387" y="2178241"/>
                    <a:pt x="0" y="2167649"/>
                    <a:pt x="0" y="2156604"/>
                  </a:cubicBezTo>
                  <a:lnTo>
                    <a:pt x="0" y="41644"/>
                  </a:lnTo>
                  <a:cubicBezTo>
                    <a:pt x="0" y="30599"/>
                    <a:pt x="4387" y="20007"/>
                    <a:pt x="12197" y="12197"/>
                  </a:cubicBezTo>
                  <a:cubicBezTo>
                    <a:pt x="20007" y="4387"/>
                    <a:pt x="30599" y="0"/>
                    <a:pt x="41644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66275" cy="2236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6820828" y="3018561"/>
            <a:ext cx="4623448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067473" y="3149133"/>
            <a:ext cx="4138354" cy="532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7"/>
              </a:lnSpc>
            </a:pPr>
            <a:endParaRPr/>
          </a:p>
          <a:p>
            <a:pPr marL="499255" lvl="1" indent="-249628" algn="l">
              <a:lnSpc>
                <a:spcPts val="3237"/>
              </a:lnSpc>
              <a:buAutoNum type="arabicPeriod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Correctness: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Compares generated legal drafts to expert-written references.</a:t>
            </a:r>
          </a:p>
          <a:p>
            <a:pPr marL="499255" lvl="1" indent="-249628" algn="l">
              <a:lnSpc>
                <a:spcPts val="3237"/>
              </a:lnSpc>
              <a:buAutoNum type="arabicPeriod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Completeness: 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Assesses whether all relevant legal sections are included.</a:t>
            </a:r>
          </a:p>
          <a:p>
            <a:pPr marL="499255" lvl="1" indent="-249628" algn="l">
              <a:lnSpc>
                <a:spcPts val="3237"/>
              </a:lnSpc>
              <a:buAutoNum type="arabicPeriod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Citations Relevance: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Checks whether retrieved case laws match the legal query context.</a:t>
            </a:r>
          </a:p>
          <a:p>
            <a:pPr algn="l">
              <a:lnSpc>
                <a:spcPts val="3237"/>
              </a:lnSpc>
            </a:pPr>
            <a:endParaRPr lang="en-US" sz="2312" u="none" strike="noStrike" spc="-46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7"/>
              </a:lnSpc>
            </a:pPr>
            <a:endParaRPr lang="en-US" sz="2312" u="none" strike="noStrike" spc="-46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99166" y="2369378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LLM-as-a-Judge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057379" y="896700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6" y="0"/>
                </a:lnTo>
                <a:lnTo>
                  <a:pt x="4154376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811395" y="2140042"/>
            <a:ext cx="4647667" cy="6522946"/>
            <a:chOff x="0" y="0"/>
            <a:chExt cx="1566275" cy="2198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6275" cy="2198248"/>
            </a:xfrm>
            <a:custGeom>
              <a:avLst/>
              <a:gdLst/>
              <a:ahLst/>
              <a:cxnLst/>
              <a:rect l="l" t="t" r="r" b="b"/>
              <a:pathLst>
                <a:path w="1566275" h="2198248">
                  <a:moveTo>
                    <a:pt x="41644" y="0"/>
                  </a:moveTo>
                  <a:lnTo>
                    <a:pt x="1524631" y="0"/>
                  </a:lnTo>
                  <a:cubicBezTo>
                    <a:pt x="1547630" y="0"/>
                    <a:pt x="1566275" y="18645"/>
                    <a:pt x="1566275" y="41644"/>
                  </a:cubicBezTo>
                  <a:lnTo>
                    <a:pt x="1566275" y="2156604"/>
                  </a:lnTo>
                  <a:cubicBezTo>
                    <a:pt x="1566275" y="2167649"/>
                    <a:pt x="1561887" y="2178241"/>
                    <a:pt x="1554078" y="2186051"/>
                  </a:cubicBezTo>
                  <a:cubicBezTo>
                    <a:pt x="1546268" y="2193861"/>
                    <a:pt x="1535675" y="2198248"/>
                    <a:pt x="1524631" y="2198248"/>
                  </a:cubicBezTo>
                  <a:lnTo>
                    <a:pt x="41644" y="2198248"/>
                  </a:lnTo>
                  <a:cubicBezTo>
                    <a:pt x="30599" y="2198248"/>
                    <a:pt x="20007" y="2193861"/>
                    <a:pt x="12197" y="2186051"/>
                  </a:cubicBezTo>
                  <a:cubicBezTo>
                    <a:pt x="4387" y="2178241"/>
                    <a:pt x="0" y="2167649"/>
                    <a:pt x="0" y="2156604"/>
                  </a:cubicBezTo>
                  <a:lnTo>
                    <a:pt x="0" y="41644"/>
                  </a:lnTo>
                  <a:cubicBezTo>
                    <a:pt x="0" y="30599"/>
                    <a:pt x="4387" y="20007"/>
                    <a:pt x="12197" y="12197"/>
                  </a:cubicBezTo>
                  <a:cubicBezTo>
                    <a:pt x="20007" y="4387"/>
                    <a:pt x="30599" y="0"/>
                    <a:pt x="41644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66275" cy="2236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811395" y="3018561"/>
            <a:ext cx="4623448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006409" y="3317805"/>
            <a:ext cx="4138354" cy="532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55" lvl="1" indent="-249628" algn="l">
              <a:lnSpc>
                <a:spcPts val="3237"/>
              </a:lnSpc>
              <a:buFont typeface="Arial"/>
              <a:buChar char="•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Conducted Internal evaluations 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comparing outputs across models (DeepSeek, LLaMA3, Mistral).</a:t>
            </a:r>
          </a:p>
          <a:p>
            <a:pPr marL="499255" lvl="1" indent="-249628" algn="l">
              <a:lnSpc>
                <a:spcPts val="3237"/>
              </a:lnSpc>
              <a:buFont typeface="Arial"/>
              <a:buChar char="•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Draft quality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reviewed by team with legal annotations from law students.</a:t>
            </a:r>
          </a:p>
          <a:p>
            <a:pPr marL="499255" lvl="1" indent="-249628" algn="l">
              <a:lnSpc>
                <a:spcPts val="3237"/>
              </a:lnSpc>
              <a:buFont typeface="Arial"/>
              <a:buChar char="•"/>
            </a:pPr>
            <a:r>
              <a:rPr lang="en-US" sz="2312" b="1" u="none" strike="noStrike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Structured evaluation</a:t>
            </a:r>
            <a:r>
              <a:rPr lang="en-US" sz="2312" u="none" strike="noStrike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with lawyer planned this week.</a:t>
            </a:r>
          </a:p>
          <a:p>
            <a:pPr algn="l">
              <a:lnSpc>
                <a:spcPts val="3237"/>
              </a:lnSpc>
            </a:pPr>
            <a:endParaRPr lang="en-US" sz="2312" u="none" strike="noStrike" spc="-46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64243" y="2369378"/>
            <a:ext cx="3822684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Qualitative Spot Checks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1787490" y="-730278"/>
            <a:ext cx="20227890" cy="1460555"/>
            <a:chOff x="0" y="0"/>
            <a:chExt cx="5327510" cy="3846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1465257" y="9556722"/>
            <a:ext cx="20227890" cy="1460555"/>
            <a:chOff x="0" y="0"/>
            <a:chExt cx="5327510" cy="3846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327510" cy="384673"/>
            </a:xfrm>
            <a:custGeom>
              <a:avLst/>
              <a:gdLst/>
              <a:ahLst/>
              <a:cxnLst/>
              <a:rect l="l" t="t" r="r" b="b"/>
              <a:pathLst>
                <a:path w="5327510" h="384673">
                  <a:moveTo>
                    <a:pt x="0" y="0"/>
                  </a:moveTo>
                  <a:lnTo>
                    <a:pt x="5327510" y="0"/>
                  </a:lnTo>
                  <a:lnTo>
                    <a:pt x="5327510" y="384673"/>
                  </a:lnTo>
                  <a:lnTo>
                    <a:pt x="0" y="384673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327510" cy="422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76" y="385462"/>
            <a:ext cx="17273863" cy="9328053"/>
            <a:chOff x="0" y="0"/>
            <a:chExt cx="4837066" cy="2612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7066" cy="2612062"/>
            </a:xfrm>
            <a:custGeom>
              <a:avLst/>
              <a:gdLst/>
              <a:ahLst/>
              <a:cxnLst/>
              <a:rect l="l" t="t" r="r" b="b"/>
              <a:pathLst>
                <a:path w="4837066" h="2612062">
                  <a:moveTo>
                    <a:pt x="0" y="0"/>
                  </a:moveTo>
                  <a:lnTo>
                    <a:pt x="4837066" y="0"/>
                  </a:lnTo>
                  <a:lnTo>
                    <a:pt x="4837066" y="2612062"/>
                  </a:lnTo>
                  <a:lnTo>
                    <a:pt x="0" y="2612062"/>
                  </a:lnTo>
                  <a:close/>
                </a:path>
              </a:pathLst>
            </a:custGeom>
            <a:solidFill>
              <a:srgbClr val="233F5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7066" cy="2650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25560" y="2912557"/>
            <a:ext cx="9100439" cy="4364543"/>
          </a:xfrm>
          <a:custGeom>
            <a:avLst/>
            <a:gdLst/>
            <a:ahLst/>
            <a:cxnLst/>
            <a:rect l="l" t="t" r="r" b="b"/>
            <a:pathLst>
              <a:path w="11809062" h="5742156">
                <a:moveTo>
                  <a:pt x="0" y="0"/>
                </a:moveTo>
                <a:lnTo>
                  <a:pt x="11809061" y="0"/>
                </a:lnTo>
                <a:lnTo>
                  <a:pt x="11809061" y="5742157"/>
                </a:lnTo>
                <a:lnTo>
                  <a:pt x="0" y="5742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754842" y="1649715"/>
            <a:ext cx="5560358" cy="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02"/>
              </a:lnSpc>
              <a:spcBef>
                <a:spcPct val="0"/>
              </a:spcBef>
            </a:pPr>
            <a:r>
              <a:rPr lang="en-US" sz="5644" b="1" u="none" strike="noStrike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Case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39DF50-D519-90BC-D4EC-A533EEB8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800937"/>
              </p:ext>
            </p:extLst>
          </p:nvPr>
        </p:nvGraphicFramePr>
        <p:xfrm>
          <a:off x="1764674" y="2912557"/>
          <a:ext cx="6236326" cy="2834708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4131566">
                  <a:extLst>
                    <a:ext uri="{9D8B030D-6E8A-4147-A177-3AD203B41FA5}">
                      <a16:colId xmlns:a16="http://schemas.microsoft.com/office/drawing/2014/main" val="1346094523"/>
                    </a:ext>
                  </a:extLst>
                </a:gridCol>
                <a:gridCol w="2104760">
                  <a:extLst>
                    <a:ext uri="{9D8B030D-6E8A-4147-A177-3AD203B41FA5}">
                      <a16:colId xmlns:a16="http://schemas.microsoft.com/office/drawing/2014/main" val="3968027232"/>
                    </a:ext>
                  </a:extLst>
                </a:gridCol>
              </a:tblGrid>
              <a:tr h="3505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Market Potential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7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8865864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Market 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8488757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Market Potential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300,000,000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9732195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1,600,000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6004205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Number of 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447193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Subscription Charges /Month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91965"/>
                  </a:ext>
                </a:extLst>
              </a:tr>
              <a:tr h="380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Revenue - 1st Thousand 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2,000,000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6350461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 year Cumulative Revenue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176,994,654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6243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D0E463-719E-16F5-5FC4-951AA9F9D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77335"/>
              </p:ext>
            </p:extLst>
          </p:nvPr>
        </p:nvGraphicFramePr>
        <p:xfrm>
          <a:off x="1754842" y="6239574"/>
          <a:ext cx="6246158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3771">
                  <a:extLst>
                    <a:ext uri="{9D8B030D-6E8A-4147-A177-3AD203B41FA5}">
                      <a16:colId xmlns:a16="http://schemas.microsoft.com/office/drawing/2014/main" val="1506361287"/>
                    </a:ext>
                  </a:extLst>
                </a:gridCol>
                <a:gridCol w="2262387">
                  <a:extLst>
                    <a:ext uri="{9D8B030D-6E8A-4147-A177-3AD203B41FA5}">
                      <a16:colId xmlns:a16="http://schemas.microsoft.com/office/drawing/2014/main" val="861745007"/>
                    </a:ext>
                  </a:extLst>
                </a:gridCol>
              </a:tblGrid>
              <a:tr h="826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Cost Required</a:t>
                      </a:r>
                    </a:p>
                  </a:txBody>
                  <a:tcPr marL="45720" marR="45720" anchor="b">
                    <a:solidFill>
                      <a:srgbClr val="2C47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833758075"/>
                  </a:ext>
                </a:extLst>
              </a:tr>
              <a:tr h="82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Costs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66731"/>
                  </a:ext>
                </a:extLst>
              </a:tr>
              <a:tr h="82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 Annotation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Free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45968"/>
                  </a:ext>
                </a:extLst>
              </a:tr>
              <a:tr h="82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Hardware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66304"/>
                  </a:ext>
                </a:extLst>
              </a:tr>
              <a:tr h="162471">
                <a:tc>
                  <a:txBody>
                    <a:bodyPr/>
                    <a:lstStyle/>
                    <a:p>
                      <a:pPr lvl="1" algn="l" fontAlgn="b"/>
                      <a:r>
                        <a:rPr lang="nn-NO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100 million Open AI token</a:t>
                      </a:r>
                      <a:endParaRPr lang="nn-NO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2,250,000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38320"/>
                  </a:ext>
                </a:extLst>
              </a:tr>
              <a:tr h="16247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AWS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600,000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5452"/>
                  </a:ext>
                </a:extLst>
              </a:tr>
              <a:tr h="16247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UI/UX - One Time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4,500,000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24955"/>
                  </a:ext>
                </a:extLst>
              </a:tr>
              <a:tr h="8266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68914"/>
                  </a:ext>
                </a:extLst>
              </a:tr>
              <a:tr h="162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Cost Per Month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1,600,000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83966"/>
                  </a:ext>
                </a:extLst>
              </a:tr>
              <a:tr h="162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Cost - One Time Cost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4,500,000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0151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34062" y="300410"/>
            <a:ext cx="17219875" cy="968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1817" y="2494851"/>
            <a:ext cx="9426141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QUESTIONS?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67" b="-3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233F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406</Words>
  <Application>Microsoft Office PowerPoint</Application>
  <PresentationFormat>Custom</PresentationFormat>
  <Paragraphs>76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Glacial Indifference</vt:lpstr>
      <vt:lpstr>Poppins Bold</vt:lpstr>
      <vt:lpstr>Poppins Italics</vt:lpstr>
      <vt:lpstr>Calibri</vt:lpstr>
      <vt:lpstr>Montserrat Bold Italics</vt:lpstr>
      <vt:lpstr>Poppins</vt:lpstr>
      <vt:lpstr>Montserrat Italics</vt:lpstr>
      <vt:lpstr>Montserrat</vt:lpstr>
      <vt:lpstr>Glacial Indifference Bold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Group7_FinalPpt</dc:title>
  <cp:lastModifiedBy>Muhammad Hisham Bin Fawad/BIZ/ISB</cp:lastModifiedBy>
  <cp:revision>3</cp:revision>
  <dcterms:created xsi:type="dcterms:W3CDTF">2006-08-16T00:00:00Z</dcterms:created>
  <dcterms:modified xsi:type="dcterms:W3CDTF">2025-05-04T07:36:59Z</dcterms:modified>
  <dc:identifier>DAGmalJYgb8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886e226-cfd0-4c2d-b2ff-bd9be0eaa4b4_Enabled">
    <vt:lpwstr>true</vt:lpwstr>
  </property>
  <property fmtid="{D5CDD505-2E9C-101B-9397-08002B2CF9AE}" pid="3" name="MSIP_Label_0886e226-cfd0-4c2d-b2ff-bd9be0eaa4b4_SetDate">
    <vt:lpwstr>2025-05-04T06:35:02Z</vt:lpwstr>
  </property>
  <property fmtid="{D5CDD505-2E9C-101B-9397-08002B2CF9AE}" pid="4" name="MSIP_Label_0886e226-cfd0-4c2d-b2ff-bd9be0eaa4b4_Method">
    <vt:lpwstr>Standard</vt:lpwstr>
  </property>
  <property fmtid="{D5CDD505-2E9C-101B-9397-08002B2CF9AE}" pid="5" name="MSIP_Label_0886e226-cfd0-4c2d-b2ff-bd9be0eaa4b4_Name">
    <vt:lpwstr>Internal</vt:lpwstr>
  </property>
  <property fmtid="{D5CDD505-2E9C-101B-9397-08002B2CF9AE}" pid="6" name="MSIP_Label_0886e226-cfd0-4c2d-b2ff-bd9be0eaa4b4_SiteId">
    <vt:lpwstr>5764b349-a60c-4df1-8cf5-62d06dd5b2c3</vt:lpwstr>
  </property>
  <property fmtid="{D5CDD505-2E9C-101B-9397-08002B2CF9AE}" pid="7" name="MSIP_Label_0886e226-cfd0-4c2d-b2ff-bd9be0eaa4b4_ActionId">
    <vt:lpwstr>b7ec1aef-6c47-4894-a790-6411424c2d4b</vt:lpwstr>
  </property>
  <property fmtid="{D5CDD505-2E9C-101B-9397-08002B2CF9AE}" pid="8" name="MSIP_Label_0886e226-cfd0-4c2d-b2ff-bd9be0eaa4b4_ContentBits">
    <vt:lpwstr>0</vt:lpwstr>
  </property>
  <property fmtid="{D5CDD505-2E9C-101B-9397-08002B2CF9AE}" pid="9" name="MSIP_Label_0886e226-cfd0-4c2d-b2ff-bd9be0eaa4b4_Tag">
    <vt:lpwstr>10, 3, 0, 1</vt:lpwstr>
  </property>
</Properties>
</file>